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312" r:id="rId5"/>
    <p:sldId id="311" r:id="rId6"/>
    <p:sldId id="299" r:id="rId7"/>
    <p:sldId id="313" r:id="rId8"/>
    <p:sldId id="314" r:id="rId9"/>
    <p:sldId id="300" r:id="rId10"/>
    <p:sldId id="316" r:id="rId11"/>
    <p:sldId id="303" r:id="rId12"/>
    <p:sldId id="317" r:id="rId13"/>
    <p:sldId id="318" r:id="rId14"/>
    <p:sldId id="305" r:id="rId15"/>
    <p:sldId id="319" r:id="rId16"/>
    <p:sldId id="320" r:id="rId17"/>
    <p:sldId id="321" r:id="rId18"/>
    <p:sldId id="322" r:id="rId19"/>
    <p:sldId id="310" r:id="rId2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E93"/>
    <a:srgbClr val="68C2EA"/>
    <a:srgbClr val="36C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B8DE75-1126-43E5-BB5E-4AE314E0D5EE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2021년 10월 8일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02BA2C8-71FC-43D0-BD87-0547616971FA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4D0A919-9142-4BF0-95CD-0D0FDF7DFEFA}" type="datetime4">
              <a:rPr lang="ko-KR" altLang="en-US" smtClean="0"/>
              <a:pPr/>
              <a:t>2021년 10월 8일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6539446-6953-447E-A4E3-E7CFBF87004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904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72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852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534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82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109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758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012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0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30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664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55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41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70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835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68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26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37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3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물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하늘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물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물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rtlCol="0" anchor="b">
            <a:noAutofit/>
          </a:bodyPr>
          <a:lstStyle>
            <a:lvl1pPr algn="ctr">
              <a:defRPr sz="60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A54A60-61C0-48DF-8D1B-274488118189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D7C787-A899-467E-964A-6DE525F237DB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6CB6E7-2CFA-4CCB-8320-BE25BCB6E0A5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rtlCol="0" anchor="b">
            <a:normAutofit/>
          </a:bodyPr>
          <a:lstStyle>
            <a:lvl1pPr algn="ctr">
              <a:defRPr sz="6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15B8F34-61DC-4EB3-8368-9DCB0BE543FF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84C335-61C8-41FC-9C02-80B60C271479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E15DB-B4AB-4DF0-8B6E-0419B96B27B9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A58A4B-A487-44DB-8ECC-CE5BF7557B65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2ABC822-B961-4687-B839-D809C9B4E9F8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A33B2-C560-418A-BD8D-A1A249796324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0864A5-D496-4959-9E78-D1AD4F507D5A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물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물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물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41080" y="6601968"/>
            <a:ext cx="137160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3ECE72-C721-4769-8167-8A9A9DAC554D}" type="datetime4">
              <a:rPr lang="ko-KR" altLang="en-US" noProof="0" smtClean="0"/>
              <a:t>2021년 10월 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48640" indent="-228600" algn="l" defTabSz="914400" rtl="0" eaLnBrk="1" latinLnBrk="1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82296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09728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37160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64592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2421" y="889462"/>
            <a:ext cx="10508102" cy="2297875"/>
          </a:xfrm>
        </p:spPr>
        <p:txBody>
          <a:bodyPr rtlCol="0"/>
          <a:lstStyle/>
          <a:p>
            <a:pPr rtl="0"/>
            <a: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  <a:t>AVR </a:t>
            </a:r>
            <a: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I2C </a:t>
            </a:r>
            <a:r>
              <a:rPr lang="ko-KR" alt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통신</a:t>
            </a:r>
            <a: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MPU5060</a:t>
            </a:r>
            <a:endParaRPr lang="ko-KR" alt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305872" y="3925389"/>
            <a:ext cx="9601200" cy="9906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20181040 </a:t>
            </a:r>
            <a:r>
              <a:rPr lang="ko-KR" altLang="en-US" sz="2400" dirty="0" smtClean="0"/>
              <a:t>김효진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97860" y="0"/>
            <a:ext cx="8424167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5820" lvl="1" indent="-571500">
              <a:lnSpc>
                <a:spcPct val="150000"/>
              </a:lnSpc>
              <a:buFont typeface="+mj-lt"/>
              <a:buAutoNum type="romanUcPeriod" startAt="4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I2C(TWI) </a:t>
            </a:r>
            <a:r>
              <a:rPr lang="ko-KR" altLang="en-US" sz="4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전송모드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165" y="988355"/>
            <a:ext cx="539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Master Mode</a:t>
            </a:r>
          </a:p>
          <a:p>
            <a:r>
              <a:rPr lang="ko-KR" altLang="en-US" sz="2000" dirty="0" smtClean="0">
                <a:latin typeface="+mn-ea"/>
              </a:rPr>
              <a:t>   </a:t>
            </a:r>
            <a:r>
              <a:rPr lang="ko-KR" altLang="en-US" sz="2000" b="1" dirty="0" smtClean="0">
                <a:latin typeface="+mn-ea"/>
              </a:rPr>
              <a:t>주소 패킷 형식 </a:t>
            </a:r>
            <a:r>
              <a:rPr lang="en-US" altLang="ko-KR" sz="2000" b="1" dirty="0">
                <a:latin typeface="+mn-ea"/>
              </a:rPr>
              <a:t>-</a:t>
            </a:r>
            <a:r>
              <a:rPr lang="en-US" altLang="ko-KR" sz="2000" b="1" dirty="0" smtClean="0">
                <a:latin typeface="+mn-ea"/>
              </a:rPr>
              <a:t> SLA_W : MT</a:t>
            </a:r>
            <a:r>
              <a:rPr lang="ko-KR" altLang="en-US" sz="2000" b="1" dirty="0" smtClean="0">
                <a:latin typeface="+mn-ea"/>
              </a:rPr>
              <a:t>모드</a:t>
            </a:r>
            <a:endParaRPr lang="en-US" altLang="ko-KR" sz="2000" b="1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                      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24" y="988355"/>
            <a:ext cx="5710065" cy="57902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699" y="1860389"/>
            <a:ext cx="5153891" cy="4637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START </a:t>
            </a:r>
            <a:r>
              <a:rPr lang="ko-KR" altLang="en-US" sz="2000" dirty="0" smtClean="0">
                <a:latin typeface="+mn-ea"/>
              </a:rPr>
              <a:t>조건 전송</a:t>
            </a:r>
            <a:r>
              <a:rPr lang="en-US" altLang="ko-KR" sz="2000" dirty="0" smtClean="0">
                <a:latin typeface="+mn-ea"/>
                <a:ea typeface="Batang" panose="02030600000101010101" pitchFamily="18" charset="-127"/>
              </a:rPr>
              <a:t>→</a:t>
            </a:r>
            <a:r>
              <a:rPr lang="en-US" altLang="ko-KR" sz="2000" dirty="0" smtClean="0">
                <a:latin typeface="+mn-ea"/>
              </a:rPr>
              <a:t>TWCR=0xa4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     - TWINT=1,TWSR=0x08</a:t>
            </a:r>
            <a:r>
              <a:rPr lang="ko-KR" altLang="en-US" sz="2000" dirty="0" smtClean="0">
                <a:latin typeface="+mn-ea"/>
              </a:rPr>
              <a:t>인지 검사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TWDR=SLA_W(TWCR=0x84)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     - TWINT=1,TWSR=0x18</a:t>
            </a:r>
            <a:r>
              <a:rPr lang="ko-KR" altLang="en-US" sz="2000" dirty="0" smtClean="0">
                <a:latin typeface="+mn-ea"/>
              </a:rPr>
              <a:t>인지 검사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TWDR=Data(TWCR=0x84)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- TWINT=1,TWSR=0X28</a:t>
            </a:r>
            <a:r>
              <a:rPr lang="ko-KR" altLang="en-US" sz="2000" dirty="0" smtClean="0">
                <a:latin typeface="+mn-ea"/>
              </a:rPr>
              <a:t>인지 검사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슬레이브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변경시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R.s</a:t>
            </a:r>
            <a:r>
              <a:rPr lang="ko-KR" altLang="en-US" sz="2000" dirty="0" smtClean="0">
                <a:latin typeface="+mn-ea"/>
              </a:rPr>
              <a:t>조건 전송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</a:t>
            </a:r>
            <a:r>
              <a:rPr lang="en-US" altLang="ko-KR" sz="2000" dirty="0" smtClean="0">
                <a:latin typeface="+mn-ea"/>
                <a:ea typeface="Batang" panose="02030600000101010101" pitchFamily="18" charset="-127"/>
              </a:rPr>
              <a:t>→ </a:t>
            </a:r>
            <a:r>
              <a:rPr lang="en-US" altLang="ko-KR" sz="2000" dirty="0" smtClean="0">
                <a:latin typeface="+mn-ea"/>
              </a:rPr>
              <a:t>TWCR=0xa4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-TWINT=1,TWSR=0x10</a:t>
            </a:r>
            <a:r>
              <a:rPr lang="ko-KR" altLang="en-US" sz="2000" dirty="0" smtClean="0">
                <a:latin typeface="+mn-ea"/>
              </a:rPr>
              <a:t>인지 검사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STOP</a:t>
            </a:r>
            <a:r>
              <a:rPr lang="ko-KR" altLang="en-US" sz="2000" dirty="0" smtClean="0">
                <a:latin typeface="+mn-ea"/>
              </a:rPr>
              <a:t>조건 전송</a:t>
            </a:r>
            <a:r>
              <a:rPr lang="en-US" altLang="ko-KR" sz="2000" dirty="0">
                <a:latin typeface="+mn-ea"/>
                <a:ea typeface="Batang" panose="02030600000101010101" pitchFamily="18" charset="-127"/>
              </a:rPr>
              <a:t> </a:t>
            </a:r>
            <a:r>
              <a:rPr lang="en-US" altLang="ko-KR" sz="2000" dirty="0" smtClean="0">
                <a:latin typeface="+mn-ea"/>
                <a:ea typeface="Batang" panose="02030600000101010101" pitchFamily="18" charset="-127"/>
              </a:rPr>
              <a:t>→TWCR=0x94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56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lnSpc>
                <a:spcPct val="100000"/>
              </a:lnSpc>
              <a:buFont typeface="+mj-lt"/>
              <a:buAutoNum type="romanUcPeriod" startAt="5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MPU6050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모듈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pic>
        <p:nvPicPr>
          <p:cNvPr id="19" name="Picture 6" descr="MPU6050에 대한 이미지 검색결과">
            <a:extLst>
              <a:ext uri="{FF2B5EF4-FFF2-40B4-BE49-F238E27FC236}">
                <a16:creationId xmlns:a16="http://schemas.microsoft.com/office/drawing/2014/main" id="{A048106E-0AC8-4803-A0DB-2ABA2819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043" y="962813"/>
            <a:ext cx="2876159" cy="23456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FFF77C-C49E-4BED-93A8-E4C8308A3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43" y="923220"/>
            <a:ext cx="2713892" cy="234783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2442797"/>
                  </p:ext>
                </p:extLst>
              </p:nvPr>
            </p:nvGraphicFramePr>
            <p:xfrm>
              <a:off x="457845" y="3271057"/>
              <a:ext cx="11376000" cy="3397792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{72833802-FEF1-4C79-8D5D-14CF1EAF98D9}</a:tableStyleId>
                  </a:tblPr>
                  <a:tblGrid>
                    <a:gridCol w="2844000">
                      <a:extLst>
                        <a:ext uri="{9D8B030D-6E8A-4147-A177-3AD203B41FA5}">
                          <a16:colId xmlns:a16="http://schemas.microsoft.com/office/drawing/2014/main" val="1979284669"/>
                        </a:ext>
                      </a:extLst>
                    </a:gridCol>
                    <a:gridCol w="2844000">
                      <a:extLst>
                        <a:ext uri="{9D8B030D-6E8A-4147-A177-3AD203B41FA5}">
                          <a16:colId xmlns:a16="http://schemas.microsoft.com/office/drawing/2014/main" val="658595214"/>
                        </a:ext>
                      </a:extLst>
                    </a:gridCol>
                    <a:gridCol w="2844000">
                      <a:extLst>
                        <a:ext uri="{9D8B030D-6E8A-4147-A177-3AD203B41FA5}">
                          <a16:colId xmlns:a16="http://schemas.microsoft.com/office/drawing/2014/main" val="3764249697"/>
                        </a:ext>
                      </a:extLst>
                    </a:gridCol>
                    <a:gridCol w="2844000">
                      <a:extLst>
                        <a:ext uri="{9D8B030D-6E8A-4147-A177-3AD203B41FA5}">
                          <a16:colId xmlns:a16="http://schemas.microsoft.com/office/drawing/2014/main" val="176560591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+mn-ea"/>
                              <a:ea typeface="+mn-ea"/>
                            </a:rPr>
                            <a:t>특징</a:t>
                          </a:r>
                          <a:endParaRPr lang="ko-KR" altLang="en-US" sz="1600" dirty="0">
                            <a:solidFill>
                              <a:schemeClr val="tx2">
                                <a:lumMod val="10000"/>
                                <a:lumOff val="90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+mn-ea"/>
                              <a:ea typeface="+mn-ea"/>
                            </a:rPr>
                            <a:t>내용</a:t>
                          </a:r>
                          <a:endParaRPr lang="ko-KR" altLang="en-US" sz="1600" dirty="0">
                            <a:solidFill>
                              <a:schemeClr val="tx2">
                                <a:lumMod val="10000"/>
                                <a:lumOff val="90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+mn-ea"/>
                              <a:ea typeface="+mn-ea"/>
                            </a:rPr>
                            <a:t>단위</a:t>
                          </a:r>
                          <a:endParaRPr lang="ko-KR" altLang="en-US" sz="1600" dirty="0">
                            <a:solidFill>
                              <a:schemeClr val="tx2">
                                <a:lumMod val="10000"/>
                                <a:lumOff val="90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err="1" smtClean="0">
                              <a:latin typeface="+mn-ea"/>
                              <a:ea typeface="+mn-ea"/>
                            </a:rPr>
                            <a:t>부가설명</a:t>
                          </a:r>
                          <a:endParaRPr lang="ko-KR" altLang="en-US" sz="1600" dirty="0">
                            <a:solidFill>
                              <a:schemeClr val="tx2">
                                <a:lumMod val="10000"/>
                                <a:lumOff val="90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8824137"/>
                      </a:ext>
                    </a:extLst>
                  </a:tr>
                  <a:tr h="393490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동작전압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3.3v~5v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모듈에 </a:t>
                          </a:r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레귤레이터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있음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5101786"/>
                      </a:ext>
                    </a:extLst>
                  </a:tr>
                  <a:tr h="393490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통신 방식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I2C,SPI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기본 </a:t>
                          </a:r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I2C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4918120"/>
                      </a:ext>
                    </a:extLst>
                  </a:tr>
                  <a:tr h="393490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최대 측정값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r>
                                <a:rPr lang="en-US" altLang="ko-KR" sz="1600" i="1" smtClean="0">
                                  <a:solidFill>
                                    <a:srgbClr val="157E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(250/500/1000/2000)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(*/sec)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자이로는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가속도이다</a:t>
                          </a:r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.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79883938"/>
                      </a:ext>
                    </a:extLst>
                  </a:tr>
                  <a:tr h="696174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센서 감도 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(131/65.5/32.8/16.4)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(LSB/*/sec)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값이 클수록 감도가 높다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949736"/>
                      </a:ext>
                    </a:extLst>
                  </a:tr>
                  <a:tr h="422056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잡음</a:t>
                          </a:r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오차</a:t>
                          </a:r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0.01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altLang="ko-KR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dps</a:t>
                          </a:r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altLang="ko-KR" sz="1600" i="1" smtClean="0">
                                      <a:solidFill>
                                        <a:srgbClr val="157E93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rgbClr val="157E93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𝐻𝑧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)  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308891"/>
                      </a:ext>
                    </a:extLst>
                  </a:tr>
                  <a:tr h="400364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가속도 센서 최대 값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r>
                                <a:rPr lang="en-US" altLang="ko-KR" sz="1600" i="1" smtClean="0">
                                  <a:solidFill>
                                    <a:srgbClr val="157E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(2/4/8/16)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(g)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9.80665m/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600" i="1" smtClean="0">
                                      <a:solidFill>
                                        <a:srgbClr val="157E93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1" i="1" smtClean="0">
                                      <a:solidFill>
                                        <a:srgbClr val="157E93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ko-KR" sz="1600" b="1" i="1" smtClean="0">
                                      <a:solidFill>
                                        <a:srgbClr val="157E93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9860099"/>
                      </a:ext>
                    </a:extLst>
                  </a:tr>
                  <a:tr h="363448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센서 감도 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(16384/8192/4096/2048)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(LBS/g)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값이 클수록 감도 가 높다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95337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2442797"/>
                  </p:ext>
                </p:extLst>
              </p:nvPr>
            </p:nvGraphicFramePr>
            <p:xfrm>
              <a:off x="457845" y="3271057"/>
              <a:ext cx="11376000" cy="3397792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{72833802-FEF1-4C79-8D5D-14CF1EAF98D9}</a:tableStyleId>
                  </a:tblPr>
                  <a:tblGrid>
                    <a:gridCol w="2844000">
                      <a:extLst>
                        <a:ext uri="{9D8B030D-6E8A-4147-A177-3AD203B41FA5}">
                          <a16:colId xmlns:a16="http://schemas.microsoft.com/office/drawing/2014/main" val="1979284669"/>
                        </a:ext>
                      </a:extLst>
                    </a:gridCol>
                    <a:gridCol w="2844000">
                      <a:extLst>
                        <a:ext uri="{9D8B030D-6E8A-4147-A177-3AD203B41FA5}">
                          <a16:colId xmlns:a16="http://schemas.microsoft.com/office/drawing/2014/main" val="658595214"/>
                        </a:ext>
                      </a:extLst>
                    </a:gridCol>
                    <a:gridCol w="2844000">
                      <a:extLst>
                        <a:ext uri="{9D8B030D-6E8A-4147-A177-3AD203B41FA5}">
                          <a16:colId xmlns:a16="http://schemas.microsoft.com/office/drawing/2014/main" val="3764249697"/>
                        </a:ext>
                      </a:extLst>
                    </a:gridCol>
                    <a:gridCol w="2844000">
                      <a:extLst>
                        <a:ext uri="{9D8B030D-6E8A-4147-A177-3AD203B41FA5}">
                          <a16:colId xmlns:a16="http://schemas.microsoft.com/office/drawing/2014/main" val="176560591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+mn-ea"/>
                              <a:ea typeface="+mn-ea"/>
                            </a:rPr>
                            <a:t>특징</a:t>
                          </a:r>
                          <a:endParaRPr lang="ko-KR" altLang="en-US" sz="1600" dirty="0">
                            <a:solidFill>
                              <a:schemeClr val="tx2">
                                <a:lumMod val="10000"/>
                                <a:lumOff val="90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+mn-ea"/>
                              <a:ea typeface="+mn-ea"/>
                            </a:rPr>
                            <a:t>내용</a:t>
                          </a:r>
                          <a:endParaRPr lang="ko-KR" altLang="en-US" sz="1600" dirty="0">
                            <a:solidFill>
                              <a:schemeClr val="tx2">
                                <a:lumMod val="10000"/>
                                <a:lumOff val="90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+mn-ea"/>
                              <a:ea typeface="+mn-ea"/>
                            </a:rPr>
                            <a:t>단위</a:t>
                          </a:r>
                          <a:endParaRPr lang="ko-KR" altLang="en-US" sz="1600" dirty="0">
                            <a:solidFill>
                              <a:schemeClr val="tx2">
                                <a:lumMod val="10000"/>
                                <a:lumOff val="90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err="1" smtClean="0">
                              <a:latin typeface="+mn-ea"/>
                              <a:ea typeface="+mn-ea"/>
                            </a:rPr>
                            <a:t>부가설명</a:t>
                          </a:r>
                          <a:endParaRPr lang="ko-KR" altLang="en-US" sz="1600" dirty="0">
                            <a:solidFill>
                              <a:schemeClr val="tx2">
                                <a:lumMod val="10000"/>
                                <a:lumOff val="90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8824137"/>
                      </a:ext>
                    </a:extLst>
                  </a:tr>
                  <a:tr h="393490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동작전압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3.3v~5v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모듈에 </a:t>
                          </a:r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레귤레이터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있음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5101786"/>
                      </a:ext>
                    </a:extLst>
                  </a:tr>
                  <a:tr h="393490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통신 방식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I2C,SPI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기본 </a:t>
                          </a:r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I2C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4918120"/>
                      </a:ext>
                    </a:extLst>
                  </a:tr>
                  <a:tr h="393490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최대 측정값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14" t="-286154" r="-200642" b="-4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(*/sec)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자이로는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가속도이다</a:t>
                          </a:r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.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79883938"/>
                      </a:ext>
                    </a:extLst>
                  </a:tr>
                  <a:tr h="696174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센서 감도 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(131/65.5/32.8/16.4)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(LSB/*/sec)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값이 클수록 감도가 높다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3949736"/>
                      </a:ext>
                    </a:extLst>
                  </a:tr>
                  <a:tr h="422056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잡음</a:t>
                          </a:r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오차</a:t>
                          </a:r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0.01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644" t="-521429" r="-101073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308891"/>
                      </a:ext>
                    </a:extLst>
                  </a:tr>
                  <a:tr h="400364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가속도 센서 최대 값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14" t="-669231" r="-200642" b="-10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(g)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669231" r="-857" b="-10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9860099"/>
                      </a:ext>
                    </a:extLst>
                  </a:tr>
                  <a:tr h="363448"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err="1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자이로</a:t>
                          </a:r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 센서 감도 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(16384/8192/4096/2048)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en-US" altLang="ko-KR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(LBS/g)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600" dirty="0" smtClean="0">
                              <a:solidFill>
                                <a:srgbClr val="157E93"/>
                              </a:solidFill>
                              <a:latin typeface="+mn-ea"/>
                              <a:ea typeface="+mn-ea"/>
                            </a:rPr>
                            <a:t>값이 클수록 감도 가 높다</a:t>
                          </a:r>
                          <a:endParaRPr lang="ko-KR" altLang="en-US" sz="1600" dirty="0">
                            <a:solidFill>
                              <a:srgbClr val="157E9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95337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66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lnSpc>
                <a:spcPct val="100000"/>
              </a:lnSpc>
              <a:buFont typeface="+mj-lt"/>
              <a:buAutoNum type="romanUcPeriod" startAt="6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MPU6050 </a:t>
            </a: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모듈센</a:t>
            </a: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서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pic>
        <p:nvPicPr>
          <p:cNvPr id="12" name="Picture 12" descr="https://mblogthumb-phinf.pstatic.net/20160720_153/lagrange0115_1469020227643QSFzF_PNG/%B1%D7%B8%B22.png?type=w800">
            <a:extLst>
              <a:ext uri="{FF2B5EF4-FFF2-40B4-BE49-F238E27FC236}">
                <a16:creationId xmlns:a16="http://schemas.microsoft.com/office/drawing/2014/main" id="{4FD314DD-5BB4-451D-9DCB-09303877B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5" y="1157288"/>
            <a:ext cx="2996048" cy="214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s://mblogthumb-phinf.pstatic.net/20160720_225/lagrange0115_14690255989236LkSK_PNG/%B1%D7%B8%B21.png?type=w800">
            <a:extLst>
              <a:ext uri="{FF2B5EF4-FFF2-40B4-BE49-F238E27FC236}">
                <a16:creationId xmlns:a16="http://schemas.microsoft.com/office/drawing/2014/main" id="{C92B3742-7BBF-4DDD-A05F-852394E06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913" y="1238462"/>
            <a:ext cx="3398139" cy="20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DBD7C3DB-D0D9-456D-B05F-F1C8D4C65335}"/>
              </a:ext>
            </a:extLst>
          </p:cNvPr>
          <p:cNvSpPr txBox="1"/>
          <p:nvPr/>
        </p:nvSpPr>
        <p:spPr>
          <a:xfrm>
            <a:off x="447352" y="3618718"/>
            <a:ext cx="3104113" cy="252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가속도 센서는 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x</a:t>
            </a: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축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, y</a:t>
            </a: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축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, z</a:t>
            </a: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축 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3</a:t>
            </a: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방향의 가속도를 측정 할 수 있다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기본적으로 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z</a:t>
            </a: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축의 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(-)</a:t>
            </a: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방향으로 중력가속도 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-g</a:t>
            </a: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만큼 출력된다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F4040FD9-6508-4643-A1E5-297FBE56775C}"/>
                  </a:ext>
                </a:extLst>
              </p:cNvPr>
              <p:cNvSpPr txBox="1"/>
              <p:nvPr/>
            </p:nvSpPr>
            <p:spPr>
              <a:xfrm>
                <a:off x="3803611" y="3618718"/>
                <a:ext cx="359455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그림과 같이 </a:t>
                </a:r>
                <a:r>
                  <a:rPr lang="en-US" altLang="ko-KR" sz="1800" dirty="0" err="1">
                    <a:solidFill>
                      <a:schemeClr val="tx2"/>
                    </a:solidFill>
                    <a:latin typeface="+mn-ea"/>
                    <a:ea typeface="+mn-ea"/>
                  </a:rPr>
                  <a:t>yz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평면에 대해서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n-ea"/>
                      </a:rPr>
                      <m:t>𝜃</m:t>
                    </m:r>
                  </m:oMath>
                </a14:m>
                <a:r>
                  <a:rPr lang="ko-KR" altLang="en-US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만큼 기울어져 있으면 </a:t>
                </a:r>
                <a:r>
                  <a:rPr lang="en-US" altLang="ko-KR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y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축 </a:t>
                </a:r>
                <a:r>
                  <a:rPr lang="en-US" altLang="ko-KR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z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축</a:t>
                </a:r>
                <a:r>
                  <a:rPr lang="en-US" altLang="ko-KR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가속도는 아래와 같이 구할 수 있다</a:t>
                </a:r>
                <a:r>
                  <a:rPr lang="en-US" altLang="ko-KR" sz="1800" dirty="0">
                    <a:solidFill>
                      <a:schemeClr val="tx2"/>
                    </a:solidFill>
                    <a:latin typeface="+mn-ea"/>
                    <a:ea typeface="+mn-ea"/>
                  </a:rPr>
                  <a:t>.</a:t>
                </a:r>
                <a:endParaRPr lang="ko-KR" altLang="en-US" sz="1800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F4040FD9-6508-4643-A1E5-297FBE567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611" y="3618718"/>
                <a:ext cx="3594553" cy="1754326"/>
              </a:xfrm>
              <a:prstGeom prst="rect">
                <a:avLst/>
              </a:prstGeom>
              <a:blipFill>
                <a:blip r:embed="rId7"/>
                <a:stretch>
                  <a:fillRect l="-1186" b="-10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8" descr="https://mblogthumb-phinf.pstatic.net/20160720_55/lagrange0115_1469025598917rGRfr_PNG/%B1%D7%B8%B22.png?type=w800">
            <a:extLst>
              <a:ext uri="{FF2B5EF4-FFF2-40B4-BE49-F238E27FC236}">
                <a16:creationId xmlns:a16="http://schemas.microsoft.com/office/drawing/2014/main" id="{ED12517C-94C4-4922-B04A-913B0303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12" y="5271675"/>
            <a:ext cx="1966150" cy="66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s://mblogthumb-phinf.pstatic.net/20160720_115/lagrange0115_1469025598914CiOMq_PNG/%25EA%25B7%25B8%25EB%25A6%25BC3.png?type=w800">
            <a:extLst>
              <a:ext uri="{FF2B5EF4-FFF2-40B4-BE49-F238E27FC236}">
                <a16:creationId xmlns:a16="http://schemas.microsoft.com/office/drawing/2014/main" id="{8670C516-BAC7-4AF9-A2E5-D2102D4B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51" y="5979947"/>
            <a:ext cx="3805072" cy="7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mblogthumb-phinf.pstatic.net/20160720_142/lagrange0115_1469020227644E7mwh_PNG/%B1%D7%B8%B23.png?type=w800">
            <a:extLst>
              <a:ext uri="{FF2B5EF4-FFF2-40B4-BE49-F238E27FC236}">
                <a16:creationId xmlns:a16="http://schemas.microsoft.com/office/drawing/2014/main" id="{F3DEFF5D-C1BD-4649-9CA1-07DF2E32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151" y="1137921"/>
            <a:ext cx="3549650" cy="2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DBD7C3DB-D0D9-456D-B05F-F1C8D4C65335}"/>
              </a:ext>
            </a:extLst>
          </p:cNvPr>
          <p:cNvSpPr txBox="1"/>
          <p:nvPr/>
        </p:nvSpPr>
        <p:spPr>
          <a:xfrm>
            <a:off x="8111518" y="3618718"/>
            <a:ext cx="340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 err="1">
                <a:solidFill>
                  <a:schemeClr val="tx2"/>
                </a:solidFill>
                <a:latin typeface="+mn-ea"/>
                <a:ea typeface="+mn-ea"/>
              </a:rPr>
              <a:t>자이로</a:t>
            </a:r>
            <a:r>
              <a:rPr lang="ko-KR" altLang="en-US" sz="1800" dirty="0">
                <a:solidFill>
                  <a:schemeClr val="tx2"/>
                </a:solidFill>
                <a:latin typeface="+mn-ea"/>
                <a:ea typeface="+mn-ea"/>
              </a:rPr>
              <a:t> 센서는 회전하는 물체의 각속도를 측정하는 센서 이다</a:t>
            </a:r>
            <a:r>
              <a:rPr lang="en-US" altLang="ko-KR" sz="1800" dirty="0">
                <a:solidFill>
                  <a:schemeClr val="tx2"/>
                </a:solidFill>
                <a:latin typeface="+mn-ea"/>
                <a:ea typeface="+mn-ea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pic>
        <p:nvPicPr>
          <p:cNvPr id="11" name="Picture 4" descr="https://mblogthumb-phinf.pstatic.net/20160721_127/lagrange0115_1469027206594rYmHz_PNG/image_678796711469027175124.png?type=w800">
            <a:extLst>
              <a:ext uri="{FF2B5EF4-FFF2-40B4-BE49-F238E27FC236}">
                <a16:creationId xmlns:a16="http://schemas.microsoft.com/office/drawing/2014/main" id="{15EF28F3-E45F-4BCB-8C80-4550CB1F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852" y="4616056"/>
            <a:ext cx="1912238" cy="83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F85834EC-CE87-462F-AFBE-2DB8C0FB6BBD}"/>
              </a:ext>
            </a:extLst>
          </p:cNvPr>
          <p:cNvSpPr txBox="1"/>
          <p:nvPr/>
        </p:nvSpPr>
        <p:spPr>
          <a:xfrm>
            <a:off x="8275348" y="5702948"/>
            <a:ext cx="30752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b="1" i="1" dirty="0">
                <a:solidFill>
                  <a:schemeClr val="tx2"/>
                </a:solidFill>
                <a:latin typeface="+mn-ea"/>
                <a:ea typeface="+mn-ea"/>
              </a:rPr>
              <a:t>※ </a:t>
            </a:r>
            <a:r>
              <a:rPr lang="ko-KR" altLang="en-US" sz="1000" b="1" i="1" dirty="0">
                <a:solidFill>
                  <a:schemeClr val="tx2"/>
                </a:solidFill>
                <a:latin typeface="+mn-ea"/>
                <a:ea typeface="+mn-ea"/>
              </a:rPr>
              <a:t>각속도를 적분 하는 경우 시간이 지날 수록 오차가 누적되어 각도가 </a:t>
            </a:r>
            <a:r>
              <a:rPr lang="ko-KR" altLang="en-US" sz="1000" b="1" i="1" dirty="0" err="1">
                <a:solidFill>
                  <a:schemeClr val="tx2"/>
                </a:solidFill>
                <a:latin typeface="+mn-ea"/>
                <a:ea typeface="+mn-ea"/>
              </a:rPr>
              <a:t>드리프트</a:t>
            </a:r>
            <a:r>
              <a:rPr lang="ko-KR" altLang="en-US" sz="1000" b="1" i="1" dirty="0">
                <a:solidFill>
                  <a:schemeClr val="tx2"/>
                </a:solidFill>
                <a:latin typeface="+mn-ea"/>
                <a:ea typeface="+mn-ea"/>
              </a:rPr>
              <a:t> 되는 현상이</a:t>
            </a:r>
            <a:r>
              <a:rPr lang="en-US" altLang="ko-KR" sz="1000" b="1" i="1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ko-KR" altLang="en-US" sz="1000" b="1" i="1" dirty="0">
                <a:solidFill>
                  <a:schemeClr val="tx2"/>
                </a:solidFill>
                <a:latin typeface="+mn-ea"/>
                <a:ea typeface="+mn-ea"/>
              </a:rPr>
              <a:t>발생한다</a:t>
            </a:r>
            <a:r>
              <a:rPr lang="en-US" altLang="ko-KR" sz="1000" b="1" i="1" dirty="0">
                <a:solidFill>
                  <a:schemeClr val="tx2"/>
                </a:solidFill>
                <a:latin typeface="+mn-ea"/>
                <a:ea typeface="+mn-ea"/>
              </a:rPr>
              <a:t>.</a:t>
            </a:r>
            <a:endParaRPr lang="ko-KR" altLang="en-US" sz="1000" b="1" i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044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lnSpc>
                <a:spcPct val="100000"/>
              </a:lnSpc>
              <a:buFont typeface="+mj-lt"/>
              <a:buAutoNum type="romanUcPeriod" startAt="6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MPU6050 </a:t>
            </a: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모듈센</a:t>
            </a: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서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42" y="998913"/>
            <a:ext cx="6749157" cy="570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lnSpc>
                <a:spcPct val="100000"/>
              </a:lnSpc>
              <a:buFont typeface="+mj-lt"/>
              <a:buAutoNum type="romanUcPeriod" startAt="7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MPU6050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모듈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0531" y="1130531"/>
            <a:ext cx="991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1. </a:t>
            </a:r>
            <a:r>
              <a:rPr lang="ko-KR" altLang="en-US" sz="2000" b="1" dirty="0" smtClean="0">
                <a:latin typeface="+mn-ea"/>
              </a:rPr>
              <a:t>레지스터 초기값</a:t>
            </a:r>
            <a:r>
              <a:rPr lang="en-US" altLang="ko-KR" sz="2000" b="1" dirty="0" smtClean="0">
                <a:latin typeface="+mn-ea"/>
              </a:rPr>
              <a:t>=0x00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예외 </a:t>
            </a:r>
            <a:r>
              <a:rPr lang="en-US" altLang="ko-KR" sz="2000" dirty="0" smtClean="0">
                <a:latin typeface="+mn-ea"/>
              </a:rPr>
              <a:t>PWR_MGMT_1(0x40),WHO_AM_I(0x68))</a:t>
            </a:r>
            <a:endParaRPr lang="ko-KR" altLang="en-US" sz="20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0531" y="1530641"/>
            <a:ext cx="991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2</a:t>
            </a:r>
            <a:r>
              <a:rPr lang="en-US" altLang="ko-KR" sz="2000" b="1" dirty="0" smtClean="0">
                <a:latin typeface="+mn-ea"/>
              </a:rPr>
              <a:t>. Mater</a:t>
            </a:r>
            <a:r>
              <a:rPr lang="ko-KR" altLang="en-US" sz="2000" b="1" dirty="0" smtClean="0">
                <a:latin typeface="+mn-ea"/>
              </a:rPr>
              <a:t>에서 </a:t>
            </a:r>
            <a:r>
              <a:rPr lang="en-US" altLang="ko-KR" sz="2000" b="1" dirty="0" smtClean="0">
                <a:latin typeface="+mn-ea"/>
              </a:rPr>
              <a:t>Write</a:t>
            </a:r>
            <a:r>
              <a:rPr lang="ko-KR" altLang="en-US" sz="2000" b="1" dirty="0" err="1" smtClean="0">
                <a:latin typeface="+mn-ea"/>
              </a:rPr>
              <a:t>할때</a:t>
            </a:r>
            <a:r>
              <a:rPr lang="ko-KR" altLang="en-US" sz="2000" b="1" dirty="0" smtClean="0">
                <a:latin typeface="+mn-ea"/>
              </a:rPr>
              <a:t> 사용하는 레지스터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06" y="2924765"/>
            <a:ext cx="9041447" cy="11079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8106" y="2002390"/>
            <a:ext cx="354278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Sample rate divider(0x19)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5" y="4622572"/>
            <a:ext cx="52387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lnSpc>
                <a:spcPct val="100000"/>
              </a:lnSpc>
              <a:buFont typeface="+mj-lt"/>
              <a:buAutoNum type="romanUcPeriod" startAt="7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MPU6050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모듈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8805" y="1236744"/>
            <a:ext cx="46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G</a:t>
            </a:r>
            <a:r>
              <a:rPr lang="en-US" altLang="ko-KR" dirty="0" smtClean="0">
                <a:latin typeface="+mn-ea"/>
              </a:rPr>
              <a:t>yroscope configuration(0x1b)</a:t>
            </a:r>
            <a:endParaRPr lang="ko-KR" altLang="en-US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" y="1632345"/>
            <a:ext cx="7688478" cy="1427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206" y="1606076"/>
            <a:ext cx="3962399" cy="1427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74346" y="3720237"/>
            <a:ext cx="46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</a:t>
            </a:r>
            <a:r>
              <a:rPr lang="en-US" altLang="ko-KR" dirty="0" smtClean="0">
                <a:latin typeface="+mn-ea"/>
              </a:rPr>
              <a:t>ccelerometer configuration(0x1c)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0" y="4216804"/>
            <a:ext cx="7688478" cy="1485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206" y="4216804"/>
            <a:ext cx="3981450" cy="1485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931853" y="3249452"/>
                <a:ext cx="247320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 smtClean="0">
                            <a:latin typeface="+mn-ea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+mn-ea"/>
                          </a:rPr>
                          <m:t>1</m:t>
                        </m:r>
                      </m:e>
                      <m:sup>
                        <m:r>
                          <a:rPr lang="ko-KR" altLang="en-US" i="1" smtClean="0">
                            <a:latin typeface="+mn-ea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latin typeface="+mn-ea"/>
                      </a:rPr>
                      <m:t>/</m:t>
                    </m:r>
                    <m:func>
                      <m:funcPr>
                        <m:ctrlPr>
                          <a:rPr lang="en-US" altLang="ko-KR" b="0" i="1" smtClean="0">
                            <a:latin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+mn-ea"/>
                          </a:rPr>
                          <m:t>sec</m:t>
                        </m:r>
                      </m:fName>
                      <m:e>
                        <m:r>
                          <a:rPr lang="en-US" altLang="ko-KR" b="0" i="1" smtClean="0">
                            <a:latin typeface="+mn-ea"/>
                          </a:rPr>
                          <m:t>   </m:t>
                        </m:r>
                      </m:e>
                    </m:func>
                  </m:oMath>
                </a14:m>
                <a:r>
                  <a:rPr lang="ko-KR" altLang="en-US" dirty="0" smtClean="0">
                    <a:latin typeface="+mn-ea"/>
                  </a:rPr>
                  <a:t> </a:t>
                </a:r>
                <a:r>
                  <a:rPr lang="en-US" altLang="ko-KR" dirty="0" smtClean="0">
                    <a:latin typeface="+mn-ea"/>
                  </a:rPr>
                  <a:t>ADC=131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853" y="3249452"/>
                <a:ext cx="2473209" cy="375552"/>
              </a:xfrm>
              <a:prstGeom prst="rect">
                <a:avLst/>
              </a:prstGeom>
              <a:blipFill>
                <a:blip r:embed="rId7"/>
                <a:stretch>
                  <a:fillRect t="-9677" b="-20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931853" y="5852160"/>
            <a:ext cx="286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1g      ADC=16384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76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lnSpc>
                <a:spcPct val="100000"/>
              </a:lnSpc>
              <a:buFont typeface="+mj-lt"/>
              <a:buAutoNum type="romanUcPeriod" startAt="7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MPU6050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모듈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2304" y="1282488"/>
            <a:ext cx="46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power management </a:t>
            </a:r>
            <a:r>
              <a:rPr lang="en-US" altLang="ko-KR" dirty="0" smtClean="0">
                <a:latin typeface="+mn-ea"/>
              </a:rPr>
              <a:t>1(0x6b)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899" y="3512419"/>
            <a:ext cx="466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Accelerometer </a:t>
            </a:r>
            <a:r>
              <a:rPr lang="en-US" altLang="ko-KR" dirty="0" smtClean="0"/>
              <a:t>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40" y="1817011"/>
            <a:ext cx="7719287" cy="1203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91495" y="2234101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0x00 : </a:t>
            </a:r>
            <a:r>
              <a:rPr lang="ko-KR" altLang="en-US" dirty="0" err="1" smtClean="0">
                <a:latin typeface="+mn-ea"/>
              </a:rPr>
              <a:t>슬립모드</a:t>
            </a:r>
            <a:r>
              <a:rPr lang="ko-KR" altLang="en-US" dirty="0" smtClean="0">
                <a:latin typeface="+mn-ea"/>
              </a:rPr>
              <a:t> 해제</a:t>
            </a:r>
            <a:endParaRPr lang="ko-KR" altLang="en-US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40" y="3959178"/>
            <a:ext cx="7752912" cy="1725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830" y="3959178"/>
            <a:ext cx="3793012" cy="17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lnSpc>
                <a:spcPct val="100000"/>
              </a:lnSpc>
              <a:buFont typeface="+mj-lt"/>
              <a:buAutoNum type="romanUcPeriod" startAt="7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MPU6050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모듈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레지스터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3991" y="1460627"/>
            <a:ext cx="46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gyroscope measurements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35" y="1937679"/>
            <a:ext cx="10455142" cy="2036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321" y="4081635"/>
            <a:ext cx="4048180" cy="16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2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lnSpc>
                <a:spcPct val="100000"/>
              </a:lnSpc>
              <a:buFont typeface="+mj-lt"/>
              <a:buAutoNum type="romanUcPeriod" startAt="8"/>
            </a:pP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회로도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321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11"/>
            </a:pP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구동영상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" name="KakaoTalk_20211008_2000403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8719" y="786915"/>
            <a:ext cx="9771448" cy="5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8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4226" y="206871"/>
            <a:ext cx="1900725" cy="813381"/>
          </a:xfrm>
        </p:spPr>
        <p:txBody>
          <a:bodyPr rtlCol="0">
            <a:noAutofit/>
          </a:bodyPr>
          <a:lstStyle/>
          <a:p>
            <a:r>
              <a:rPr lang="ko-KR" alt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목차</a:t>
            </a:r>
            <a:endParaRPr lang="ko-KR" altLang="en-US" sz="6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0946" y="1540778"/>
            <a:ext cx="6226121" cy="4351097"/>
          </a:xfrm>
        </p:spPr>
        <p:txBody>
          <a:bodyPr rtlCol="0">
            <a:noAutofit/>
          </a:bodyPr>
          <a:lstStyle/>
          <a:p>
            <a:pPr marL="857250" indent="-857250">
              <a:lnSpc>
                <a:spcPct val="100000"/>
              </a:lnSpc>
              <a:buFont typeface="+mj-lt"/>
              <a:buAutoNum type="romanUcPeriod" startAt="5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MPU6050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모듈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857250" indent="-857250">
              <a:lnSpc>
                <a:spcPct val="100000"/>
              </a:lnSpc>
              <a:buFont typeface="+mj-lt"/>
              <a:buAutoNum type="romanUcPeriod" startAt="5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MPU6050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모듈 센서 </a:t>
            </a: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</a:t>
            </a:r>
          </a:p>
          <a:p>
            <a:pPr marL="857250" indent="-857250">
              <a:lnSpc>
                <a:spcPct val="100000"/>
              </a:lnSpc>
              <a:buFont typeface="+mj-lt"/>
              <a:buAutoNum type="romanUcPeriod" startAt="5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MPU6050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모듈</a:t>
            </a: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레지스터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857250" indent="-857250">
              <a:lnSpc>
                <a:spcPct val="100000"/>
              </a:lnSpc>
              <a:buFont typeface="+mj-lt"/>
              <a:buAutoNum type="romanUcPeriod" startAt="5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회로도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857250" indent="-857250">
              <a:lnSpc>
                <a:spcPct val="100000"/>
              </a:lnSpc>
              <a:buFont typeface="+mj-lt"/>
              <a:buAutoNum type="romanUcPeriod" startAt="5"/>
            </a:pPr>
            <a:r>
              <a:rPr lang="ko-KR" altLang="en-US" sz="36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구동영상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60020" y="1141924"/>
            <a:ext cx="5752757" cy="5398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371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6459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437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</a:t>
            </a:r>
            <a:r>
              <a:rPr lang="en-US" altLang="ko-KR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I2C(TWI) </a:t>
            </a:r>
            <a:r>
              <a:rPr lang="ko-KR" altLang="en-US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통신</a:t>
            </a:r>
            <a:r>
              <a:rPr lang="ko-KR" altLang="en-US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</a:t>
            </a:r>
            <a:endParaRPr lang="en-US" altLang="ko-KR" sz="3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67437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</a:t>
            </a:r>
            <a:r>
              <a:rPr lang="en-US" altLang="ko-KR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12C(TWI) </a:t>
            </a:r>
            <a:r>
              <a:rPr lang="ko-KR" altLang="en-US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데이터</a:t>
            </a:r>
            <a:endParaRPr lang="en-US" altLang="ko-KR" sz="3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ko-KR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      </a:t>
            </a:r>
            <a:r>
              <a:rPr lang="ko-KR" altLang="en-US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송수신 형식</a:t>
            </a:r>
            <a:endParaRPr lang="en-US" altLang="ko-KR" sz="3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845820" lvl="1" indent="-571500">
              <a:lnSpc>
                <a:spcPct val="150000"/>
              </a:lnSpc>
              <a:buFont typeface="+mj-lt"/>
              <a:buAutoNum type="romanUcPeriod" startAt="3"/>
            </a:pPr>
            <a:r>
              <a:rPr lang="en-US" altLang="ko-KR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I2C(TWI) </a:t>
            </a:r>
            <a:r>
              <a:rPr lang="ko-KR" altLang="en-US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레지스터</a:t>
            </a:r>
            <a:endParaRPr lang="en-US" altLang="ko-KR" sz="3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  <a:p>
            <a:pPr marL="674370" lvl="1" indent="-400050">
              <a:lnSpc>
                <a:spcPct val="150000"/>
              </a:lnSpc>
              <a:buFont typeface="+mj-lt"/>
              <a:buAutoNum type="romanUcPeriod" startAt="3"/>
            </a:pPr>
            <a:r>
              <a:rPr lang="en-US" altLang="ko-KR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</a:t>
            </a:r>
            <a:r>
              <a:rPr lang="en-US" altLang="ko-KR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I2C(TWI) </a:t>
            </a:r>
            <a:r>
              <a:rPr lang="ko-KR" altLang="en-US" sz="3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전송모드</a:t>
            </a:r>
            <a:endParaRPr lang="en-US" altLang="ko-KR" sz="3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85492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</a:rPr>
              <a:t>I. </a:t>
            </a: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I2C(TWI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)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통신 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7DA54-5BA0-4EB1-B2AE-6E7FFCD92A15}"/>
              </a:ext>
            </a:extLst>
          </p:cNvPr>
          <p:cNvSpPr/>
          <p:nvPr/>
        </p:nvSpPr>
        <p:spPr>
          <a:xfrm>
            <a:off x="877673" y="3948546"/>
            <a:ext cx="10178253" cy="206986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TWI(Two Wire Interface)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SCL(Serial Clock line) :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마스터에서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슬레이브로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동기를 맞추기 위한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클럭신호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전송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SDA(Serial Data line)  :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클럭 신호에 맞춰 데이터 송수신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직렬 통신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반이중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통신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동기 통신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다량  장치 연결 가능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(400pF)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버스에 연결된 장치들 고유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주소값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(7-bit)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가짐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3" y="1067234"/>
            <a:ext cx="5767301" cy="254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66313" y="864271"/>
            <a:ext cx="56652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Master : </a:t>
            </a:r>
            <a:r>
              <a:rPr lang="ko-KR" altLang="en-US" sz="2000" dirty="0">
                <a:latin typeface="+mn-ea"/>
              </a:rPr>
              <a:t>전송 시작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종료 장치</a:t>
            </a:r>
            <a:r>
              <a:rPr lang="en-US" altLang="ko-KR" sz="2000" dirty="0">
                <a:latin typeface="+mn-ea"/>
              </a:rPr>
              <a:t>,SCL </a:t>
            </a:r>
            <a:r>
              <a:rPr lang="ko-KR" altLang="en-US" sz="2000" dirty="0">
                <a:latin typeface="+mn-ea"/>
              </a:rPr>
              <a:t>생성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Slave : Master</a:t>
            </a:r>
            <a:r>
              <a:rPr lang="ko-KR" altLang="en-US" sz="2000" dirty="0">
                <a:latin typeface="+mn-ea"/>
              </a:rPr>
              <a:t>에 의해 주소가 쓰여진 장치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Transmitter : </a:t>
            </a:r>
            <a:r>
              <a:rPr lang="ko-KR" altLang="en-US" sz="2000" dirty="0">
                <a:latin typeface="+mn-ea"/>
              </a:rPr>
              <a:t>송신기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버스에 </a:t>
            </a:r>
            <a:r>
              <a:rPr lang="en-US" altLang="ko-KR" sz="2000" dirty="0">
                <a:latin typeface="+mn-ea"/>
              </a:rPr>
              <a:t>data </a:t>
            </a:r>
            <a:r>
              <a:rPr lang="ko-KR" altLang="en-US" sz="2000" dirty="0">
                <a:latin typeface="+mn-ea"/>
              </a:rPr>
              <a:t>송신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Receiver : </a:t>
            </a:r>
            <a:r>
              <a:rPr lang="ko-KR" altLang="en-US" sz="2000" dirty="0">
                <a:latin typeface="+mn-ea"/>
              </a:rPr>
              <a:t>수신기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버스에서 </a:t>
            </a:r>
            <a:r>
              <a:rPr lang="en-US" altLang="ko-KR" sz="2000" dirty="0">
                <a:latin typeface="+mn-ea"/>
              </a:rPr>
              <a:t>data </a:t>
            </a:r>
            <a:r>
              <a:rPr lang="ko-KR" altLang="en-US" sz="2000" dirty="0" smtClean="0">
                <a:latin typeface="+mn-ea"/>
              </a:rPr>
              <a:t>수신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전송속도 </a:t>
            </a:r>
            <a:r>
              <a:rPr lang="en-US" altLang="ko-KR" sz="2000" dirty="0" smtClean="0">
                <a:latin typeface="+mn-ea"/>
              </a:rPr>
              <a:t>: 100,400,3400[kbps]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128</a:t>
            </a:r>
            <a:r>
              <a:rPr lang="ko-KR" altLang="en-US" sz="2000" dirty="0" smtClean="0">
                <a:latin typeface="+mn-ea"/>
              </a:rPr>
              <a:t>개 </a:t>
            </a:r>
            <a:r>
              <a:rPr lang="ko-KR" altLang="en-US" sz="2000" dirty="0" err="1" smtClean="0">
                <a:latin typeface="+mn-ea"/>
              </a:rPr>
              <a:t>슬래이브</a:t>
            </a:r>
            <a:r>
              <a:rPr lang="ko-KR" altLang="en-US" sz="2000" dirty="0" smtClean="0">
                <a:latin typeface="+mn-ea"/>
              </a:rPr>
              <a:t> 장치 연결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잡음 제거 필터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928" y="732594"/>
            <a:ext cx="1120006" cy="11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94546" y="136555"/>
            <a:ext cx="84241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5820" lvl="1" indent="-571500">
              <a:lnSpc>
                <a:spcPct val="150000"/>
              </a:lnSpc>
              <a:buFont typeface="+mj-lt"/>
              <a:buAutoNum type="romanUcPeriod" startAt="2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12C(TWI</a:t>
            </a:r>
            <a:r>
              <a:rPr lang="en-US" altLang="ko-KR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) </a:t>
            </a:r>
            <a:r>
              <a:rPr lang="ko-KR" altLang="en-US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데이터</a:t>
            </a:r>
            <a:r>
              <a:rPr lang="en-US" altLang="ko-KR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 </a:t>
            </a:r>
            <a:r>
              <a:rPr lang="ko-KR" altLang="en-US" sz="3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송수신 </a:t>
            </a:r>
            <a:r>
              <a:rPr lang="ko-KR" altLang="en-US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형식</a:t>
            </a:r>
            <a:endParaRPr lang="en-US" altLang="ko-KR" sz="3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24" y="1571105"/>
            <a:ext cx="11215574" cy="383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71170" y="102730"/>
            <a:ext cx="84241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5820" lvl="1" indent="-571500">
              <a:lnSpc>
                <a:spcPct val="150000"/>
              </a:lnSpc>
              <a:buFont typeface="+mj-lt"/>
              <a:buAutoNum type="romanUcPeriod" startAt="2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12C(TWI</a:t>
            </a:r>
            <a:r>
              <a:rPr lang="en-US" altLang="ko-KR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) </a:t>
            </a:r>
            <a:r>
              <a:rPr lang="ko-KR" altLang="en-US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데이터</a:t>
            </a:r>
            <a:r>
              <a:rPr lang="en-US" altLang="ko-KR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 </a:t>
            </a:r>
            <a:r>
              <a:rPr lang="ko-KR" altLang="en-US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송수신 형식</a:t>
            </a:r>
            <a:endParaRPr lang="en-US" altLang="ko-KR" sz="3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6" y="1221971"/>
            <a:ext cx="11885180" cy="2619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20705" y="4015048"/>
            <a:ext cx="6877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R/W : 1(read), 0(write)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확인응답</a:t>
            </a:r>
            <a:r>
              <a:rPr lang="ko-KR" altLang="en-US" sz="2000" dirty="0" smtClean="0">
                <a:latin typeface="+mn-ea"/>
              </a:rPr>
              <a:t> 정상</a:t>
            </a:r>
            <a:r>
              <a:rPr lang="en-US" altLang="ko-KR" sz="2000" dirty="0" smtClean="0">
                <a:latin typeface="+mn-ea"/>
              </a:rPr>
              <a:t>(0, </a:t>
            </a:r>
            <a:r>
              <a:rPr lang="en-US" altLang="ko-KR" sz="2000" dirty="0" err="1" smtClean="0">
                <a:latin typeface="+mn-ea"/>
              </a:rPr>
              <a:t>ack</a:t>
            </a:r>
            <a:r>
              <a:rPr lang="en-US" altLang="ko-KR" sz="2000" dirty="0" smtClean="0">
                <a:latin typeface="+mn-ea"/>
              </a:rPr>
              <a:t>), </a:t>
            </a:r>
            <a:r>
              <a:rPr lang="ko-KR" altLang="en-US" sz="2000" dirty="0" smtClean="0">
                <a:latin typeface="+mn-ea"/>
              </a:rPr>
              <a:t>장애</a:t>
            </a:r>
            <a:r>
              <a:rPr lang="en-US" altLang="ko-KR" sz="2000" dirty="0" smtClean="0">
                <a:latin typeface="+mn-ea"/>
              </a:rPr>
              <a:t>(1,nack)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주소패킷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데이터 패킷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378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64609" y="0"/>
            <a:ext cx="84241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5820" lvl="1" indent="-571500">
              <a:lnSpc>
                <a:spcPct val="150000"/>
              </a:lnSpc>
              <a:buFont typeface="+mj-lt"/>
              <a:buAutoNum type="romanUcPeriod" startAt="3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I2C(TWI</a:t>
            </a:r>
            <a:r>
              <a:rPr lang="en-US" altLang="ko-KR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) </a:t>
            </a:r>
            <a:r>
              <a:rPr lang="ko-KR" altLang="en-US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레지스터</a:t>
            </a:r>
            <a:endParaRPr lang="en-US" altLang="ko-KR" sz="3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375"/>
            <a:ext cx="5566405" cy="12486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405" y="978375"/>
            <a:ext cx="6606454" cy="12486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6" y="2753973"/>
            <a:ext cx="11410950" cy="1619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11187" y="4850304"/>
            <a:ext cx="3158835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인터럽트 플래그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ACK</a:t>
            </a:r>
            <a:r>
              <a:rPr lang="ko-KR" altLang="en-US" sz="2000" dirty="0" smtClean="0">
                <a:latin typeface="+mn-ea"/>
              </a:rPr>
              <a:t>생성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START</a:t>
            </a:r>
            <a:r>
              <a:rPr lang="ko-KR" altLang="en-US" sz="2000" dirty="0" smtClean="0">
                <a:latin typeface="+mn-ea"/>
              </a:rPr>
              <a:t>조건 출력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9065" y="4686093"/>
            <a:ext cx="4921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STOP</a:t>
            </a:r>
            <a:r>
              <a:rPr lang="ko-KR" altLang="en-US" dirty="0">
                <a:latin typeface="+mn-ea"/>
              </a:rPr>
              <a:t>조건 출력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쓰기 충돌 플래그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TWI</a:t>
            </a:r>
            <a:r>
              <a:rPr lang="ko-KR" altLang="en-US" dirty="0" err="1">
                <a:latin typeface="+mn-ea"/>
              </a:rPr>
              <a:t>인에이블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인터럽트 </a:t>
            </a:r>
            <a:r>
              <a:rPr lang="ko-KR" altLang="en-US" dirty="0" err="1">
                <a:latin typeface="+mn-ea"/>
              </a:rPr>
              <a:t>인에이블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7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64609" y="0"/>
            <a:ext cx="84241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5820" lvl="1" indent="-571500">
              <a:lnSpc>
                <a:spcPct val="150000"/>
              </a:lnSpc>
              <a:buFont typeface="+mj-lt"/>
              <a:buAutoNum type="romanUcPeriod" startAt="3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I2C(TWI</a:t>
            </a:r>
            <a:r>
              <a:rPr lang="en-US" altLang="ko-KR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) </a:t>
            </a:r>
            <a:r>
              <a:rPr lang="ko-KR" altLang="en-US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레지스터</a:t>
            </a:r>
            <a:endParaRPr lang="en-US" altLang="ko-KR" sz="3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7" y="1191658"/>
            <a:ext cx="11410950" cy="1714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692" y="3343687"/>
            <a:ext cx="6458643" cy="19454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82" y="3821328"/>
            <a:ext cx="4414058" cy="99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64609" y="0"/>
            <a:ext cx="84241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5820" lvl="1" indent="-571500">
              <a:lnSpc>
                <a:spcPct val="150000"/>
              </a:lnSpc>
              <a:buFont typeface="+mj-lt"/>
              <a:buAutoNum type="romanUcPeriod" startAt="3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I2C(TWI</a:t>
            </a:r>
            <a:r>
              <a:rPr lang="en-US" altLang="ko-KR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) </a:t>
            </a:r>
            <a:r>
              <a:rPr lang="ko-KR" altLang="en-US" sz="3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레지스터</a:t>
            </a:r>
            <a:endParaRPr lang="en-US" altLang="ko-KR" sz="3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44" y="1265045"/>
            <a:ext cx="11287125" cy="1581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7365" y="3213291"/>
            <a:ext cx="66329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S : START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Rs</a:t>
            </a:r>
            <a:r>
              <a:rPr lang="en-US" altLang="ko-KR" sz="2000" dirty="0" smtClean="0">
                <a:latin typeface="+mn-ea"/>
              </a:rPr>
              <a:t> : REPEATED START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R : </a:t>
            </a:r>
            <a:r>
              <a:rPr lang="ko-KR" altLang="en-US" sz="2000" dirty="0" smtClean="0">
                <a:latin typeface="+mn-ea"/>
              </a:rPr>
              <a:t>일기 비트</a:t>
            </a:r>
            <a:r>
              <a:rPr lang="en-US" altLang="ko-KR" sz="2000" dirty="0" smtClean="0">
                <a:latin typeface="+mn-ea"/>
              </a:rPr>
              <a:t>(SDA High)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W : </a:t>
            </a:r>
            <a:r>
              <a:rPr lang="ko-KR" altLang="en-US" sz="2000" dirty="0" smtClean="0">
                <a:latin typeface="+mn-ea"/>
              </a:rPr>
              <a:t>쓰기 비트</a:t>
            </a:r>
            <a:r>
              <a:rPr lang="en-US" altLang="ko-KR" sz="2000" dirty="0" smtClean="0">
                <a:latin typeface="+mn-ea"/>
              </a:rPr>
              <a:t>(SDA Low)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A : </a:t>
            </a:r>
            <a:r>
              <a:rPr lang="en-US" altLang="ko-KR" sz="2000" dirty="0" err="1" smtClean="0">
                <a:latin typeface="+mn-ea"/>
              </a:rPr>
              <a:t>Ack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응답 </a:t>
            </a:r>
            <a:r>
              <a:rPr lang="en-US" altLang="ko-KR" sz="2000" dirty="0" smtClean="0">
                <a:latin typeface="+mn-ea"/>
              </a:rPr>
              <a:t>(SDA Low)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350923" y="3581725"/>
                <a:ext cx="4688379" cy="2032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𝑁𝐴𝐶𝐾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응</m:t>
                    </m:r>
                  </m:oMath>
                </a14:m>
                <a:r>
                  <a:rPr lang="ko-KR" altLang="en-US" dirty="0">
                    <a:latin typeface="+mn-ea"/>
                  </a:rPr>
                  <a:t>답</a:t>
                </a:r>
                <a:r>
                  <a:rPr lang="en-US" altLang="ko-KR" dirty="0">
                    <a:latin typeface="+mn-ea"/>
                  </a:rPr>
                  <a:t>(SDA High)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+mn-ea"/>
                  </a:rPr>
                  <a:t>Data : 1Byte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+mn-ea"/>
                  </a:rPr>
                  <a:t>P : STOP </a:t>
                </a:r>
                <a:r>
                  <a:rPr lang="ko-KR" altLang="en-US" dirty="0" err="1">
                    <a:latin typeface="+mn-ea"/>
                  </a:rPr>
                  <a:t>상ㅌ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+mn-ea"/>
                  </a:rPr>
                  <a:t>SLA : Slave </a:t>
                </a:r>
                <a:r>
                  <a:rPr lang="ko-KR" altLang="en-US" dirty="0">
                    <a:latin typeface="+mn-ea"/>
                  </a:rPr>
                  <a:t>주소</a:t>
                </a:r>
                <a:endParaRPr lang="ko-KR" altLang="en-US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23" y="3581725"/>
                <a:ext cx="4688379" cy="2032223"/>
              </a:xfrm>
              <a:prstGeom prst="rect">
                <a:avLst/>
              </a:prstGeom>
              <a:blipFill>
                <a:blip r:embed="rId4"/>
                <a:stretch>
                  <a:fillRect l="-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84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2180" y="133737"/>
            <a:ext cx="8424167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5820" lvl="1" indent="-571500">
              <a:lnSpc>
                <a:spcPct val="150000"/>
              </a:lnSpc>
              <a:buFont typeface="+mj-lt"/>
              <a:buAutoNum type="romanUcPeriod" startAt="4"/>
            </a:pP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I2C(TWI) </a:t>
            </a:r>
            <a:r>
              <a:rPr lang="ko-KR" altLang="en-US" sz="4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전송모드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1604" y="1604562"/>
            <a:ext cx="539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Master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주소 패킷 형식 </a:t>
            </a:r>
            <a:r>
              <a:rPr lang="en-US" altLang="ko-KR" sz="2000" dirty="0">
                <a:latin typeface="+mn-ea"/>
              </a:rPr>
              <a:t>-</a:t>
            </a:r>
            <a:r>
              <a:rPr lang="en-US" altLang="ko-KR" sz="2000" dirty="0" smtClean="0">
                <a:latin typeface="+mn-ea"/>
              </a:rPr>
              <a:t> SLA_W : MT</a:t>
            </a:r>
            <a:r>
              <a:rPr lang="ko-KR" altLang="en-US" sz="2000" dirty="0" smtClean="0">
                <a:latin typeface="+mn-ea"/>
              </a:rPr>
              <a:t>모드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                      - SLA_R : MR</a:t>
            </a:r>
            <a:r>
              <a:rPr lang="ko-KR" altLang="en-US" sz="2000" dirty="0" smtClean="0">
                <a:latin typeface="+mn-ea"/>
              </a:rPr>
              <a:t>모드</a:t>
            </a:r>
            <a:endParaRPr lang="ko-KR" altLang="en-US" sz="20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3747" y="1561075"/>
            <a:ext cx="4929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Slave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주소 패킷 형식 </a:t>
            </a:r>
            <a:r>
              <a:rPr lang="en-US" altLang="ko-KR" sz="2000" dirty="0" smtClean="0">
                <a:latin typeface="+mn-ea"/>
              </a:rPr>
              <a:t>-SLA_W : ST</a:t>
            </a:r>
            <a:r>
              <a:rPr lang="ko-KR" altLang="en-US" sz="2000" dirty="0" smtClean="0">
                <a:latin typeface="+mn-ea"/>
              </a:rPr>
              <a:t>모드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                    - SLA_R : SR</a:t>
            </a:r>
            <a:r>
              <a:rPr lang="ko-KR" altLang="en-US" sz="2000" dirty="0" smtClean="0">
                <a:latin typeface="+mn-ea"/>
              </a:rPr>
              <a:t>모드</a:t>
            </a:r>
            <a:endParaRPr lang="en-US" altLang="ko-KR" sz="2000" dirty="0" smtClean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4" y="2884515"/>
            <a:ext cx="5412687" cy="29759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464" y="2884514"/>
            <a:ext cx="5372011" cy="29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다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51_TF02895256.potx" id="{C69014F7-6B02-4151-A5AD-D9E3B077F1A6}" vid="{D82D47EE-5870-4112-8F3F-3B935AC0D719}"/>
    </a:ext>
  </a:extLst>
</a:theme>
</file>

<file path=ppt/theme/theme2.xml><?xml version="1.0" encoding="utf-8"?>
<a:theme xmlns:a="http://schemas.openxmlformats.org/drawingml/2006/main" name="Office 테마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바다 그림 프레젠테이션(와이드스크린)</Template>
  <TotalTime>4746</TotalTime>
  <Words>554</Words>
  <Application>Microsoft Office PowerPoint</Application>
  <PresentationFormat>와이드스크린</PresentationFormat>
  <Paragraphs>150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HY엽서M</vt:lpstr>
      <vt:lpstr>HY중고딕</vt:lpstr>
      <vt:lpstr>Batang</vt:lpstr>
      <vt:lpstr>Batang</vt:lpstr>
      <vt:lpstr>현대하모니 M</vt:lpstr>
      <vt:lpstr>Arial</vt:lpstr>
      <vt:lpstr>Cambria Math</vt:lpstr>
      <vt:lpstr>Georgia</vt:lpstr>
      <vt:lpstr>바다 16x9</vt:lpstr>
      <vt:lpstr>AVR I2C 통신, MPU5060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 LED</dc:title>
  <dc:creator>user</dc:creator>
  <cp:lastModifiedBy>user</cp:lastModifiedBy>
  <cp:revision>131</cp:revision>
  <dcterms:created xsi:type="dcterms:W3CDTF">2021-07-09T07:24:18Z</dcterms:created>
  <dcterms:modified xsi:type="dcterms:W3CDTF">2021-10-08T11:04:18Z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